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9D8C80-6371-48CC-9939-F56886E948EB}">
  <a:tblStyle styleId="{CC9D8C80-6371-48CC-9939-F56886E948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oboto-italic.fntdata"/><Relationship Id="rId12" Type="http://schemas.openxmlformats.org/officeDocument/2006/relationships/slide" Target="slides/slide5.xml"/><Relationship Id="rId34" Type="http://schemas.openxmlformats.org/officeDocument/2006/relationships/font" Target="fonts/Roboto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7aa1787e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77aa1787e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7aa1787ef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7aa1787ef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7aa1787e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7aa1787e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7aa1787e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77aa1787e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7aa1787ef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77aa1787e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7aa1787e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77aa1787e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7aa1787ef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7aa1787e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7cbfebe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77cbfebe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7cbfebec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77cbfebec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7ab1e208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77ab1e208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7aa1787e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7aa1787e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7ab1e208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77ab1e208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7ab1e208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77ab1e208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7ab1e208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77ab1e208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7ab1e208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77ab1e208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7aa1787ef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77aa1787ef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7ab1e208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77ab1e208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7ab1e20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7ab1e20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7ab1e20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7ab1e20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7aa1787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7aa1787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7aa1787e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77aa1787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7aa1787e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77aa1787e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7aa1787e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7aa1787e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7aa1787e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7aa1787e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GPU Programming</a:t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Lecture-01</a:t>
            </a:r>
            <a:endParaRPr/>
          </a:p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15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AI Hardware Example 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11700" y="728975"/>
            <a:ext cx="8395500" cy="4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0" y="772300"/>
            <a:ext cx="8759000" cy="38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12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AI Hardware Example 2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911900"/>
            <a:ext cx="8520600" cy="3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4825"/>
            <a:ext cx="9143998" cy="39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25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AI Hardware Example 3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990650"/>
            <a:ext cx="85206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8" y="990650"/>
            <a:ext cx="8822113" cy="36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13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AI Hardware Example 4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702725"/>
            <a:ext cx="85206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725"/>
            <a:ext cx="9144000" cy="390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7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AI Hardware Example 5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650225"/>
            <a:ext cx="8520600" cy="4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98" y="650225"/>
            <a:ext cx="8915204" cy="39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9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AI Hardware Example 6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745100"/>
            <a:ext cx="8520600" cy="3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26625"/>
            <a:ext cx="8690975" cy="386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107725" y="189725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798">
                <a:solidFill>
                  <a:srgbClr val="FF0000"/>
                </a:solidFill>
              </a:rPr>
              <a:t>AI Chip Vendors</a:t>
            </a:r>
            <a:endParaRPr b="1" sz="1798">
              <a:solidFill>
                <a:srgbClr val="FF0000"/>
              </a:solidFill>
            </a:endParaRPr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107725" y="687925"/>
            <a:ext cx="8520600" cy="4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25" y="687925"/>
            <a:ext cx="8084625" cy="39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/>
        </p:nvSpPr>
        <p:spPr>
          <a:xfrm>
            <a:off x="161250" y="4614950"/>
            <a:ext cx="83112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https://www.forbes.com/sites/karlfreund/2024/02/13/ai-chip-vendors-a-look-at-whos-who-in-the-zoo-in-2024/?sh=3fb71410f6ed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FF"/>
                </a:solidFill>
              </a:rPr>
              <a:t>Compute Architectures: CPU v/s Accelerator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75" y="1209425"/>
            <a:ext cx="405362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09425"/>
            <a:ext cx="3919550" cy="33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41"/>
          <p:cNvCxnSpPr/>
          <p:nvPr/>
        </p:nvCxnSpPr>
        <p:spPr>
          <a:xfrm>
            <a:off x="4260950" y="1091325"/>
            <a:ext cx="16500" cy="38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41"/>
          <p:cNvSpPr txBox="1"/>
          <p:nvPr/>
        </p:nvSpPr>
        <p:spPr>
          <a:xfrm>
            <a:off x="0" y="4705300"/>
            <a:ext cx="5269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Adapted from Eyeriss tutorial slides (ISCA 2019)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FF"/>
                </a:solidFill>
              </a:rPr>
              <a:t>Customised Hardware Architectures (Accelerators)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3430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5529526" cy="39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975" y="1992725"/>
            <a:ext cx="4019025" cy="21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14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CPU &amp; Instruction Set Architecture (ISA)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152475"/>
            <a:ext cx="8520600" cy="3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50775"/>
            <a:ext cx="7868500" cy="422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260850" y="22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FF"/>
                </a:solidFill>
              </a:rPr>
              <a:t>AI Task Example: Image Recognition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152475"/>
            <a:ext cx="8418900" cy="3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3350"/>
            <a:ext cx="8673726" cy="37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6832700" y="3084200"/>
            <a:ext cx="18411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/>
        </p:nvSpPr>
        <p:spPr>
          <a:xfrm>
            <a:off x="6832700" y="2991800"/>
            <a:ext cx="184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IIT JODHPUR</a:t>
            </a:r>
            <a:endParaRPr b="1" sz="1700"/>
          </a:p>
        </p:txBody>
      </p:sp>
      <p:sp>
        <p:nvSpPr>
          <p:cNvPr id="112" name="Google Shape;112;p26"/>
          <p:cNvSpPr txBox="1"/>
          <p:nvPr/>
        </p:nvSpPr>
        <p:spPr>
          <a:xfrm>
            <a:off x="7572900" y="3425825"/>
            <a:ext cx="548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 txBox="1"/>
          <p:nvPr/>
        </p:nvSpPr>
        <p:spPr>
          <a:xfrm>
            <a:off x="199275" y="4835700"/>
            <a:ext cx="41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Adapted from Scale-sim Tutorial slides (ASPLOS 2021)</a:t>
            </a:r>
            <a:endParaRPr sz="800"/>
          </a:p>
        </p:txBody>
      </p:sp>
      <p:sp>
        <p:nvSpPr>
          <p:cNvPr id="114" name="Google Shape;114;p26"/>
          <p:cNvSpPr txBox="1"/>
          <p:nvPr/>
        </p:nvSpPr>
        <p:spPr>
          <a:xfrm>
            <a:off x="6035550" y="3928800"/>
            <a:ext cx="22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5" y="2154573"/>
            <a:ext cx="2020525" cy="20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FF"/>
                </a:solidFill>
              </a:rPr>
              <a:t>Instruction Set Architecture (ISA)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572700"/>
            <a:ext cx="84246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5" name="Google Shape;27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5" y="572700"/>
            <a:ext cx="8726824" cy="45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20645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0000FF"/>
                </a:solidFill>
              </a:rPr>
              <a:t>Types of Instructions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150325" y="533300"/>
            <a:ext cx="8520600" cy="4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3" name="Google Shape;28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25" y="533300"/>
            <a:ext cx="8295099" cy="449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0000FF"/>
                </a:solidFill>
              </a:rPr>
              <a:t>Measuring Performance of a CPU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311700" y="572700"/>
            <a:ext cx="8452500" cy="4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1" name="Google Shape;2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725" y="563863"/>
            <a:ext cx="8420449" cy="450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267475" y="43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Running a Program (on CPU)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9" name="Google Shape;29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78625"/>
            <a:ext cx="7967533" cy="397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148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FF"/>
                </a:solidFill>
              </a:rPr>
              <a:t>Program Execution illustration (on GPU)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11700" y="924625"/>
            <a:ext cx="8520600" cy="3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7" name="Google Shape;30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75" y="793875"/>
            <a:ext cx="8728276" cy="41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Course Evaluation Scheme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tentative scheme: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16" name="Google Shape;316;p4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{CC9D8C80-6371-48CC-9939-F56886E948EB}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Major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Assignments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in number (10 + 10)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Quiz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 valid proof of absence 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provided, a replacement assignment can be issued.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FF"/>
                </a:solidFill>
              </a:rPr>
              <a:t>Different Hardware Platforms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152475"/>
            <a:ext cx="8520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i="1" lang="en">
                <a:solidFill>
                  <a:srgbClr val="000000"/>
                </a:solidFill>
              </a:rPr>
              <a:t>CPU (Central Processing Units)</a:t>
            </a:r>
            <a:endParaRPr i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i="1" lang="en">
                <a:solidFill>
                  <a:srgbClr val="000000"/>
                </a:solidFill>
              </a:rPr>
              <a:t>GPU (Graphics Processing Units)</a:t>
            </a:r>
            <a:endParaRPr i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i="1" lang="en">
                <a:solidFill>
                  <a:srgbClr val="000000"/>
                </a:solidFill>
              </a:rPr>
              <a:t>TPU (Tensor Processing Units)</a:t>
            </a:r>
            <a:endParaRPr i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i="1" lang="en">
                <a:solidFill>
                  <a:srgbClr val="000000"/>
                </a:solidFill>
              </a:rPr>
              <a:t>NPU (Neural Processing Units)</a:t>
            </a:r>
            <a:endParaRPr i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i="1" lang="en">
                <a:solidFill>
                  <a:srgbClr val="000000"/>
                </a:solidFill>
              </a:rPr>
              <a:t>FPGAs</a:t>
            </a:r>
            <a:endParaRPr i="1">
              <a:solidFill>
                <a:srgbClr val="000000"/>
              </a:solidFill>
            </a:endParaRPr>
          </a:p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0" y="2932375"/>
            <a:ext cx="3006826" cy="20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200" y="893950"/>
            <a:ext cx="3606150" cy="16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675" y="2505325"/>
            <a:ext cx="2277550" cy="23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9225" y="2448375"/>
            <a:ext cx="3160126" cy="23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142350" y="445025"/>
            <a:ext cx="860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FF"/>
                </a:solidFill>
              </a:rPr>
              <a:t>Comparative Evaluation of Different Devices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311700" y="1017725"/>
            <a:ext cx="8520600" cy="3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8"/>
          <p:cNvSpPr txBox="1"/>
          <p:nvPr/>
        </p:nvSpPr>
        <p:spPr>
          <a:xfrm>
            <a:off x="2752050" y="3179100"/>
            <a:ext cx="1614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 txBox="1"/>
          <p:nvPr/>
        </p:nvSpPr>
        <p:spPr>
          <a:xfrm>
            <a:off x="2647675" y="3425825"/>
            <a:ext cx="2658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8"/>
          <p:cNvSpPr txBox="1"/>
          <p:nvPr/>
        </p:nvSpPr>
        <p:spPr>
          <a:xfrm>
            <a:off x="2486275" y="3729500"/>
            <a:ext cx="1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 txBox="1"/>
          <p:nvPr/>
        </p:nvSpPr>
        <p:spPr>
          <a:xfrm>
            <a:off x="142350" y="4735325"/>
            <a:ext cx="85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Adapted from Hao et al., “Enabling Design Methodologies and Future Trends for Edge AI: Specialization and Co-design”, IEEE Design &amp; Test, 2021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0" y="945618"/>
            <a:ext cx="9143999" cy="37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186600" y="7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Graphics Processing Unit (GPU)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11700" y="788850"/>
            <a:ext cx="8395500" cy="4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0" y="749000"/>
            <a:ext cx="8597398" cy="41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311700" y="13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GPU v/s CPU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2" name="Google Shape;152;p30"/>
          <p:cNvSpPr txBox="1"/>
          <p:nvPr>
            <p:ph idx="1" type="body"/>
          </p:nvPr>
        </p:nvSpPr>
        <p:spPr>
          <a:xfrm>
            <a:off x="311700" y="702725"/>
            <a:ext cx="8520600" cy="4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02725"/>
            <a:ext cx="8430624" cy="43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11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CPU and GPU Compute &amp; Memory Hierarchy</a:t>
            </a:r>
            <a:endParaRPr sz="4000">
              <a:solidFill>
                <a:srgbClr val="0000FF"/>
              </a:solidFill>
            </a:endParaRPr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311700" y="818900"/>
            <a:ext cx="8520600" cy="3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50" y="801825"/>
            <a:ext cx="9092849" cy="37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12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Hardware Accelerator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766975"/>
            <a:ext cx="8273100" cy="4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3975"/>
            <a:ext cx="8421874" cy="41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7486450" y="2646250"/>
            <a:ext cx="165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Accelerator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0" y="0"/>
            <a:ext cx="91440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n" sz="1718">
                <a:solidFill>
                  <a:srgbClr val="FF0000"/>
                </a:solidFill>
              </a:rPr>
              <a:t>Impact of hardware platforms</a:t>
            </a:r>
            <a:r>
              <a:rPr b="1" lang="en" sz="1718">
                <a:solidFill>
                  <a:srgbClr val="FF0000"/>
                </a:solidFill>
              </a:rPr>
              <a:t> on execution of AI models?</a:t>
            </a:r>
            <a:endParaRPr b="1" sz="1718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n" sz="1718">
                <a:solidFill>
                  <a:srgbClr val="FF0000"/>
                </a:solidFill>
              </a:rPr>
              <a:t> Let’s take image classification application as case-study</a:t>
            </a:r>
            <a:endParaRPr b="1" sz="1718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311700" y="824375"/>
            <a:ext cx="85206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4375"/>
            <a:ext cx="4813475" cy="27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475" y="846263"/>
            <a:ext cx="4328400" cy="27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79600" y="3576350"/>
            <a:ext cx="88728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 = Conv2D, M = MaxPooling2D, F = Flatten, D = Dense, DR = Dropout,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BN = BatchNormalization, DC = DepthwiseConv2d, AP = AveragePooling2D,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GA = GlobalAveragePooling2D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p33"/>
          <p:cNvSpPr txBox="1"/>
          <p:nvPr/>
        </p:nvSpPr>
        <p:spPr>
          <a:xfrm>
            <a:off x="79600" y="4385250"/>
            <a:ext cx="6912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Results obtained on AMD-Xilinx ZCU104 board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6025" y="3657000"/>
            <a:ext cx="2076275" cy="1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5315325" y="789900"/>
            <a:ext cx="26667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(Frames Per Second)</a:t>
            </a:r>
            <a:endParaRPr b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